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409" r:id="rId5"/>
    <p:sldId id="411" r:id="rId6"/>
    <p:sldId id="402" r:id="rId7"/>
    <p:sldId id="403" r:id="rId8"/>
    <p:sldId id="405" r:id="rId9"/>
    <p:sldId id="406" r:id="rId10"/>
    <p:sldId id="407" r:id="rId11"/>
    <p:sldId id="408" r:id="rId12"/>
    <p:sldId id="397" r:id="rId13"/>
    <p:sldId id="398" r:id="rId14"/>
    <p:sldId id="399" r:id="rId15"/>
    <p:sldId id="4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2174" autoAdjust="0"/>
  </p:normalViewPr>
  <p:slideViewPr>
    <p:cSldViewPr snapToGrid="0" showGuides="1">
      <p:cViewPr varScale="1">
        <p:scale>
          <a:sx n="53" d="100"/>
          <a:sy n="53" d="100"/>
        </p:scale>
        <p:origin x="1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52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undboks hvid"/>
          <p:cNvSpPr/>
          <p:nvPr userDrawn="1"/>
        </p:nvSpPr>
        <p:spPr>
          <a:xfrm>
            <a:off x="0" y="4672886"/>
            <a:ext cx="12189682" cy="2185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3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82" cy="4672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236" y="4639235"/>
            <a:ext cx="8316552" cy="114598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da-DK" dirty="0"/>
              <a:t>Klik og indsæt overskrift i maksimalt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5849674"/>
            <a:ext cx="8298950" cy="582657"/>
          </a:xfrm>
        </p:spPr>
        <p:txBody>
          <a:bodyPr/>
          <a:lstStyle>
            <a:lvl1pPr marL="0" indent="0" algn="l">
              <a:buNone/>
              <a:defRPr sz="17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 i maksimalt to linjer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-3600" y="4341600"/>
            <a:ext cx="2360857" cy="329115"/>
          </a:xfrm>
          <a:solidFill>
            <a:schemeClr val="accent1"/>
          </a:solidFill>
        </p:spPr>
        <p:txBody>
          <a:bodyPr wrap="none" lIns="183600" tIns="54000" rIns="180000" bIns="54000" anchor="ctr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730800" y="720000"/>
            <a:ext cx="1368000" cy="13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30-04-2019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92000" y="-10886"/>
            <a:ext cx="1836738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Tip</a:t>
            </a: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 Alt + F9 for hurtig visning af hjælpelinjer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0" y="5801820"/>
            <a:ext cx="1860485" cy="733491"/>
          </a:xfrm>
          <a:prstGeom prst="rect">
            <a:avLst/>
          </a:prstGeom>
        </p:spPr>
      </p:pic>
      <p:grpSp>
        <p:nvGrpSpPr>
          <p:cNvPr id="14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9" name="Billed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ndboks hvid"/>
          <p:cNvSpPr/>
          <p:nvPr userDrawn="1"/>
        </p:nvSpPr>
        <p:spPr>
          <a:xfrm>
            <a:off x="0" y="0"/>
            <a:ext cx="121896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0564" y="2276475"/>
            <a:ext cx="5808518" cy="3900488"/>
          </a:xfrm>
        </p:spPr>
        <p:txBody>
          <a:bodyPr/>
          <a:lstStyle>
            <a:lvl1pPr>
              <a:lnSpc>
                <a:spcPct val="100000"/>
              </a:lnSpc>
              <a:defRPr sz="4200" b="1"/>
            </a:lvl1pPr>
            <a:lvl2pPr marL="252000" indent="-252000">
              <a:lnSpc>
                <a:spcPct val="100000"/>
              </a:lnSpc>
              <a:buFont typeface="Arial" panose="020B0604020202020204" pitchFamily="34" charset="0"/>
              <a:buChar char="–"/>
              <a:defRPr sz="3600"/>
            </a:lvl2pPr>
          </a:lstStyle>
          <a:p>
            <a:pPr lvl="0"/>
            <a:r>
              <a:rPr lang="da-DK" dirty="0"/>
              <a:t>Indsæt citat, klik </a:t>
            </a:r>
            <a:r>
              <a:rPr lang="da-DK" dirty="0" err="1"/>
              <a:t>Enter</a:t>
            </a:r>
            <a:r>
              <a:rPr lang="da-DK" dirty="0"/>
              <a:t> og Tab for at skrive forfatters navn</a:t>
            </a:r>
          </a:p>
          <a:p>
            <a:pPr lvl="1"/>
            <a:r>
              <a:rPr lang="da-DK" dirty="0"/>
              <a:t>Andet niveau</a:t>
            </a:r>
          </a:p>
        </p:txBody>
      </p:sp>
      <p:pic>
        <p:nvPicPr>
          <p:cNvPr id="9" name="Cita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12" y="2392825"/>
            <a:ext cx="920082" cy="7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ndboks hvid"/>
          <p:cNvSpPr/>
          <p:nvPr userDrawn="1"/>
        </p:nvSpPr>
        <p:spPr>
          <a:xfrm>
            <a:off x="0" y="0"/>
            <a:ext cx="121896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0564" y="2276475"/>
            <a:ext cx="5808518" cy="3900488"/>
          </a:xfrm>
        </p:spPr>
        <p:txBody>
          <a:bodyPr/>
          <a:lstStyle>
            <a:lvl1pPr>
              <a:lnSpc>
                <a:spcPct val="100000"/>
              </a:lnSpc>
              <a:defRPr sz="4200" b="1" baseline="0"/>
            </a:lvl1pPr>
            <a:lvl2pPr marL="252000" indent="-252000">
              <a:lnSpc>
                <a:spcPct val="100000"/>
              </a:lnSpc>
              <a:buFont typeface="Arial" panose="020B0604020202020204" pitchFamily="34" charset="0"/>
              <a:buChar char="–"/>
              <a:defRPr sz="3600"/>
            </a:lvl2pPr>
          </a:lstStyle>
          <a:p>
            <a:pPr lvl="0"/>
            <a:r>
              <a:rPr lang="da-DK" dirty="0"/>
              <a:t>Indsæt citat, klik </a:t>
            </a:r>
            <a:r>
              <a:rPr lang="da-DK" dirty="0" err="1"/>
              <a:t>Enter</a:t>
            </a:r>
            <a:r>
              <a:rPr lang="da-DK" dirty="0"/>
              <a:t> og Tab for at skrive forfatters navn</a:t>
            </a:r>
          </a:p>
          <a:p>
            <a:pPr lvl="1"/>
            <a:r>
              <a:rPr lang="da-DK" dirty="0"/>
              <a:t>Andet niveau</a:t>
            </a:r>
          </a:p>
        </p:txBody>
      </p:sp>
      <p:pic>
        <p:nvPicPr>
          <p:cNvPr id="9" name="Cita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12" y="2392825"/>
            <a:ext cx="920082" cy="7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ndboks hvid"/>
          <p:cNvSpPr/>
          <p:nvPr userDrawn="1"/>
        </p:nvSpPr>
        <p:spPr>
          <a:xfrm>
            <a:off x="0" y="0"/>
            <a:ext cx="121896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0564" y="2276475"/>
            <a:ext cx="5808518" cy="3900488"/>
          </a:xfrm>
        </p:spPr>
        <p:txBody>
          <a:bodyPr/>
          <a:lstStyle>
            <a:lvl1pPr>
              <a:lnSpc>
                <a:spcPct val="100000"/>
              </a:lnSpc>
              <a:defRPr sz="4200" b="1" baseline="0"/>
            </a:lvl1pPr>
            <a:lvl2pPr marL="252000" indent="-252000">
              <a:lnSpc>
                <a:spcPct val="100000"/>
              </a:lnSpc>
              <a:buFont typeface="Arial" panose="020B0604020202020204" pitchFamily="34" charset="0"/>
              <a:buChar char="–"/>
              <a:defRPr sz="3600"/>
            </a:lvl2pPr>
          </a:lstStyle>
          <a:p>
            <a:pPr lvl="0"/>
            <a:r>
              <a:rPr lang="da-DK" dirty="0"/>
              <a:t>Indsæt citat, klik </a:t>
            </a:r>
            <a:r>
              <a:rPr lang="da-DK" dirty="0" err="1"/>
              <a:t>Enter</a:t>
            </a:r>
            <a:r>
              <a:rPr lang="da-DK" dirty="0"/>
              <a:t> og Tab for at skrive forfatters navn</a:t>
            </a:r>
          </a:p>
          <a:p>
            <a:pPr lvl="1"/>
            <a:r>
              <a:rPr lang="da-DK" dirty="0"/>
              <a:t>Andet niveau</a:t>
            </a:r>
          </a:p>
        </p:txBody>
      </p:sp>
      <p:pic>
        <p:nvPicPr>
          <p:cNvPr id="9" name="Cita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13" y="2392825"/>
            <a:ext cx="920080" cy="7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omløben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6118" y="363600"/>
            <a:ext cx="10621962" cy="78603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en linje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7" hasCustomPrompt="1"/>
          </p:nvPr>
        </p:nvSpPr>
        <p:spPr>
          <a:xfrm>
            <a:off x="731837" y="2024063"/>
            <a:ext cx="10727346" cy="4006850"/>
          </a:xfrm>
        </p:spPr>
        <p:txBody>
          <a:bodyPr numCol="2" spcCol="25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i to spalter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731838" y="1348015"/>
            <a:ext cx="10730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7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mløben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6118" y="363600"/>
            <a:ext cx="10621962" cy="78603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en linje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7" hasCustomPrompt="1"/>
          </p:nvPr>
        </p:nvSpPr>
        <p:spPr>
          <a:xfrm>
            <a:off x="731837" y="2024063"/>
            <a:ext cx="10727346" cy="4006850"/>
          </a:xfrm>
        </p:spPr>
        <p:txBody>
          <a:bodyPr numCol="1" spcCol="25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</a:t>
            </a:r>
            <a:r>
              <a:rPr lang="da-DK"/>
              <a:t>i en spalte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731838" y="1348015"/>
            <a:ext cx="10730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118" y="365125"/>
            <a:ext cx="10623600" cy="784800"/>
          </a:xfrm>
        </p:spPr>
        <p:txBody>
          <a:bodyPr/>
          <a:lstStyle/>
          <a:p>
            <a:r>
              <a:rPr lang="da-DK" dirty="0"/>
              <a:t>Klik og indsæt overskrift i en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2024063"/>
            <a:ext cx="5237162" cy="40068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1412" y="2024063"/>
            <a:ext cx="5232401" cy="40068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30-04-2019</a:t>
            </a:fld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731838" y="1348015"/>
            <a:ext cx="10730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indsæt overskrift i maksimalt tre linjer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30-04-2019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30-04-2019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undboks sort"/>
          <p:cNvSpPr/>
          <p:nvPr userDrawn="1"/>
        </p:nvSpPr>
        <p:spPr>
          <a:xfrm>
            <a:off x="0" y="4672886"/>
            <a:ext cx="12189682" cy="2185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118" y="4672885"/>
            <a:ext cx="10764000" cy="1092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0" y="5801820"/>
            <a:ext cx="1860485" cy="733490"/>
          </a:xfrm>
          <a:prstGeom prst="rect">
            <a:avLst/>
          </a:prstGeom>
        </p:spPr>
      </p:pic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731838" y="704334"/>
            <a:ext cx="3407676" cy="3188043"/>
          </a:xfrm>
          <a:solidFill>
            <a:schemeClr val="bg2"/>
          </a:solidFill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384048" y="667263"/>
            <a:ext cx="3644627" cy="333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4048" y="985416"/>
            <a:ext cx="3644627" cy="3336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21" name="Pladsholder til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4384048" y="1621617"/>
            <a:ext cx="3644627" cy="270843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pPr lvl="0"/>
            <a:r>
              <a:rPr lang="da-DK" dirty="0"/>
              <a:t>Gade og nummer</a:t>
            </a:r>
          </a:p>
        </p:txBody>
      </p:sp>
      <p:sp>
        <p:nvSpPr>
          <p:cNvPr id="22" name="Pladsholder til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4384048" y="1890076"/>
            <a:ext cx="3644627" cy="270843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pPr lvl="0"/>
            <a:r>
              <a:rPr lang="da-DK" dirty="0"/>
              <a:t>DK-postnummer og by</a:t>
            </a:r>
          </a:p>
        </p:txBody>
      </p:sp>
      <p:sp>
        <p:nvSpPr>
          <p:cNvPr id="23" name="Pladsholder til tekst 6"/>
          <p:cNvSpPr>
            <a:spLocks noGrp="1"/>
          </p:cNvSpPr>
          <p:nvPr>
            <p:ph type="body" sz="quarter" idx="18" hasCustomPrompt="1"/>
          </p:nvPr>
        </p:nvSpPr>
        <p:spPr>
          <a:xfrm>
            <a:off x="4384048" y="2158535"/>
            <a:ext cx="3644627" cy="270843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pPr lvl="0"/>
            <a:r>
              <a:rPr lang="da-DK" dirty="0"/>
              <a:t>Tlf. + nummer</a:t>
            </a:r>
          </a:p>
        </p:txBody>
      </p:sp>
      <p:sp>
        <p:nvSpPr>
          <p:cNvPr id="24" name="Pladsholder til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4384048" y="2426993"/>
            <a:ext cx="3644627" cy="270843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pPr lvl="0"/>
            <a:r>
              <a:rPr lang="da-DK" dirty="0"/>
              <a:t>Mailadresse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339160" y="713687"/>
            <a:ext cx="3271978" cy="503773"/>
            <a:chOff x="8278484" y="713687"/>
            <a:chExt cx="3271978" cy="503773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84" y="713687"/>
              <a:ext cx="500623" cy="503773"/>
            </a:xfrm>
            <a:prstGeom prst="rect">
              <a:avLst/>
            </a:prstGeom>
          </p:spPr>
        </p:pic>
        <p:sp>
          <p:nvSpPr>
            <p:cNvPr id="17" name="Tekst www.danskaffaldsforening.dk"/>
            <p:cNvSpPr txBox="1"/>
            <p:nvPr userDrawn="1"/>
          </p:nvSpPr>
          <p:spPr>
            <a:xfrm>
              <a:off x="8882748" y="850157"/>
              <a:ext cx="2667714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dirty="0"/>
                <a:t>www.danskaffaldsforening.dk</a:t>
              </a: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8339160" y="1501487"/>
            <a:ext cx="3271978" cy="503773"/>
            <a:chOff x="8278484" y="1478879"/>
            <a:chExt cx="3271978" cy="503773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84" y="1478879"/>
              <a:ext cx="500623" cy="503773"/>
            </a:xfrm>
            <a:prstGeom prst="rect">
              <a:avLst/>
            </a:prstGeom>
          </p:spPr>
        </p:pic>
        <p:sp>
          <p:nvSpPr>
            <p:cNvPr id="18" name="Tekst linkedin"/>
            <p:cNvSpPr txBox="1"/>
            <p:nvPr userDrawn="1"/>
          </p:nvSpPr>
          <p:spPr>
            <a:xfrm>
              <a:off x="8882748" y="1499933"/>
              <a:ext cx="266771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noProof="1"/>
                <a:t>linkedin.com/company/dansk-affaldsforening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8339160" y="2289287"/>
            <a:ext cx="3271978" cy="503773"/>
            <a:chOff x="8278484" y="2289287"/>
            <a:chExt cx="3271978" cy="503773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84" y="2289287"/>
              <a:ext cx="500623" cy="503773"/>
            </a:xfrm>
            <a:prstGeom prst="rect">
              <a:avLst/>
            </a:prstGeom>
          </p:spPr>
        </p:pic>
        <p:sp>
          <p:nvSpPr>
            <p:cNvPr id="19" name="Tekst @jacobaffald"/>
            <p:cNvSpPr txBox="1"/>
            <p:nvPr userDrawn="1"/>
          </p:nvSpPr>
          <p:spPr>
            <a:xfrm>
              <a:off x="8882748" y="2425757"/>
              <a:ext cx="2667714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noProof="0" dirty="0"/>
                <a:t>@</a:t>
              </a:r>
              <a:r>
                <a:rPr lang="da-DK" sz="1500" noProof="0" dirty="0" err="1"/>
                <a:t>DkAffald</a:t>
              </a:r>
              <a:endParaRPr lang="da-DK" sz="1500" noProof="0" dirty="0"/>
            </a:p>
          </p:txBody>
        </p:sp>
      </p:grpSp>
      <p:grpSp>
        <p:nvGrpSpPr>
          <p:cNvPr id="25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27" name="Billed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29" name="Billed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169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AppData\Local\Temp\SNAGHTML4835238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76" y="1262093"/>
            <a:ext cx="1609725" cy="32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opboks grøn"/>
          <p:cNvSpPr/>
          <p:nvPr userDrawn="1"/>
        </p:nvSpPr>
        <p:spPr>
          <a:xfrm>
            <a:off x="0" y="0"/>
            <a:ext cx="12189682" cy="4672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Bundboks sort"/>
          <p:cNvSpPr/>
          <p:nvPr userDrawn="1"/>
        </p:nvSpPr>
        <p:spPr>
          <a:xfrm>
            <a:off x="0" y="4672886"/>
            <a:ext cx="12189682" cy="2185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1" name="Logo hvi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0" y="5801820"/>
            <a:ext cx="1860485" cy="73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236" y="4639235"/>
            <a:ext cx="8316552" cy="114598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 i maksimalt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5849674"/>
            <a:ext cx="8298950" cy="582657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 i maksimalt to linjer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-3600" y="4341600"/>
            <a:ext cx="2364492" cy="329115"/>
          </a:xfrm>
          <a:solidFill>
            <a:schemeClr val="accent1"/>
          </a:solidFill>
        </p:spPr>
        <p:txBody>
          <a:bodyPr wrap="none" lIns="183600" tIns="54000" rIns="180000" bIns="54000" anchor="ctr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indhold 4"/>
          <p:cNvSpPr>
            <a:spLocks noGrp="1"/>
          </p:cNvSpPr>
          <p:nvPr>
            <p:ph sz="quarter" idx="15" hasCustomPrompt="1"/>
          </p:nvPr>
        </p:nvSpPr>
        <p:spPr>
          <a:xfrm>
            <a:off x="9698400" y="711200"/>
            <a:ext cx="2019300" cy="24257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a-DK" dirty="0"/>
              <a:t>Klik Indsæt billede ikon og indsæt et ikon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30-04-2019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4" name="TextBox 7"/>
          <p:cNvSpPr txBox="1"/>
          <p:nvPr userDrawn="1"/>
        </p:nvSpPr>
        <p:spPr>
          <a:xfrm>
            <a:off x="-2330450" y="19050"/>
            <a:ext cx="2209800" cy="13843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Skift/Vælg layout på dit slide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Højreklik uden for dit slide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b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en-GB" sz="1000" b="1" i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en-GB" sz="1000" i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sz="1000" i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når du laver et nyt slide</a:t>
            </a:r>
            <a:endParaRPr lang="en-GB" sz="1000" i="1" noProof="1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3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boks hvid"/>
          <p:cNvSpPr/>
          <p:nvPr userDrawn="1"/>
        </p:nvSpPr>
        <p:spPr>
          <a:xfrm>
            <a:off x="0" y="0"/>
            <a:ext cx="12189682" cy="467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Bundboks sort"/>
          <p:cNvSpPr/>
          <p:nvPr userDrawn="1"/>
        </p:nvSpPr>
        <p:spPr>
          <a:xfrm>
            <a:off x="0" y="4672886"/>
            <a:ext cx="12189682" cy="2185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1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0" y="5801820"/>
            <a:ext cx="1860485" cy="73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236" y="4639235"/>
            <a:ext cx="8316552" cy="114598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 i maksimalt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5849674"/>
            <a:ext cx="8298950" cy="582657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 i maksimalt to linjer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-3600" y="4341600"/>
            <a:ext cx="2364492" cy="329115"/>
          </a:xfrm>
          <a:solidFill>
            <a:schemeClr val="accent1"/>
          </a:solidFill>
        </p:spPr>
        <p:txBody>
          <a:bodyPr wrap="none" lIns="183600" tIns="54000" rIns="180000" bIns="54000" anchor="ctr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indhold 4"/>
          <p:cNvSpPr>
            <a:spLocks noGrp="1"/>
          </p:cNvSpPr>
          <p:nvPr>
            <p:ph sz="quarter" idx="15" hasCustomPrompt="1"/>
          </p:nvPr>
        </p:nvSpPr>
        <p:spPr>
          <a:xfrm>
            <a:off x="9698400" y="711200"/>
            <a:ext cx="2019300" cy="24257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a-DK" dirty="0"/>
              <a:t>Klik Indsæt billede ikon og indsæt et ikon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30-04-2019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sor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ndboks sort"/>
          <p:cNvSpPr/>
          <p:nvPr userDrawn="1"/>
        </p:nvSpPr>
        <p:spPr>
          <a:xfrm>
            <a:off x="0" y="0"/>
            <a:ext cx="121896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62000" y="365125"/>
            <a:ext cx="7668000" cy="3254375"/>
          </a:xfrm>
        </p:spPr>
        <p:txBody>
          <a:bodyPr anchor="b"/>
          <a:lstStyle>
            <a:lvl1pPr algn="ctr">
              <a:lnSpc>
                <a:spcPct val="10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 i mere end en linje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2000" y="3746501"/>
            <a:ext cx="7668001" cy="925958"/>
          </a:xfr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 i mere end en linje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30-04-2019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657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6118" y="363600"/>
            <a:ext cx="10621962" cy="78603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en linje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2243819"/>
            <a:ext cx="7081382" cy="3787094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da-DK" dirty="0"/>
              <a:t>Klik for at tilføje hovedpunkter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indhold 3"/>
          <p:cNvSpPr>
            <a:spLocks noGrp="1"/>
          </p:cNvSpPr>
          <p:nvPr>
            <p:ph sz="quarter" idx="15" hasCustomPrompt="1"/>
          </p:nvPr>
        </p:nvSpPr>
        <p:spPr>
          <a:xfrm>
            <a:off x="8676820" y="2276475"/>
            <a:ext cx="2067380" cy="214040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a-DK" dirty="0"/>
              <a:t>Klik på Indsæt billede ikon og indsæt et ikon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731838" y="1348015"/>
            <a:ext cx="10730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5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6118" y="365125"/>
            <a:ext cx="10764000" cy="78466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maksimalt to linjer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0" name="Billed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12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303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10000"/>
              </a:lnSpc>
            </a:pPr>
            <a:endParaRPr lang="da-DK" sz="1900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en-GB" smtClean="0"/>
              <a:pPr/>
              <a:t>30/04/2019</a:t>
            </a:fld>
            <a:endParaRPr lang="en-GB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0" y="-2"/>
            <a:ext cx="12189600" cy="6858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f.eks. video, </a:t>
            </a:r>
            <a:r>
              <a:rPr lang="da-DK" noProof="0" dirty="0" err="1"/>
              <a:t>SmartArt</a:t>
            </a:r>
            <a:r>
              <a:rPr lang="da-DK" noProof="0" dirty="0"/>
              <a:t> eller anden stor grafik på dette slide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7698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3374" y="365125"/>
            <a:ext cx="5276744" cy="126365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maksimalt tre linjer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221413" y="2276476"/>
            <a:ext cx="5232400" cy="37544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69000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Billed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14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5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6221413" y="0"/>
            <a:ext cx="5970587" cy="6858000"/>
          </a:xfrm>
          <a:solidFill>
            <a:schemeClr val="bg1"/>
          </a:solidFill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3600" y="365125"/>
            <a:ext cx="5245400" cy="126365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maksimalt tre linjer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31839" y="2276476"/>
            <a:ext cx="5237162" cy="37544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Billed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14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746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00" cy="6855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6118" y="365125"/>
            <a:ext cx="10764000" cy="12636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2276475"/>
            <a:ext cx="10728324" cy="3754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6583997"/>
            <a:ext cx="5237162" cy="274004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en-GB" smtClean="0"/>
              <a:pPr/>
              <a:t>30/04/2019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838" y="6218871"/>
            <a:ext cx="5237162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77" y="6218871"/>
            <a:ext cx="518762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" y="1239184"/>
            <a:ext cx="12189600" cy="68557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2894"/>
            <a:ext cx="1457870" cy="5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72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3" r:id="rId14"/>
    <p:sldLayoutId id="2147483652" r:id="rId15"/>
    <p:sldLayoutId id="2147483654" r:id="rId16"/>
    <p:sldLayoutId id="2147483655" r:id="rId17"/>
    <p:sldLayoutId id="2147483671" r:id="rId18"/>
  </p:sldLayoutIdLst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44000" indent="-180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44000" indent="-180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044000" indent="-180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044000" indent="-180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pos="7215" userDrawn="1">
          <p15:clr>
            <a:srgbClr val="F26B43"/>
          </p15:clr>
        </p15:guide>
        <p15:guide id="3" orient="horz" pos="230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3799" userDrawn="1">
          <p15:clr>
            <a:srgbClr val="F26B43"/>
          </p15:clr>
        </p15:guide>
        <p15:guide id="7" pos="3760" userDrawn="1">
          <p15:clr>
            <a:srgbClr val="F26B43"/>
          </p15:clr>
        </p15:guide>
        <p15:guide id="8" pos="3919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92EC7-18CE-4AB8-8DD1-D86DE72A0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Udbuds</a:t>
            </a:r>
            <a:r>
              <a:rPr lang="da-DK" dirty="0"/>
              <a:t>temadag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0569696-041F-4513-9C60-FB3E23635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Innovation i udbud – et uudnyttet potentiale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122D43-97A0-4F2B-938E-A569C74AC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600" y="4350128"/>
            <a:ext cx="1380249" cy="312059"/>
          </a:xfrm>
        </p:spPr>
        <p:txBody>
          <a:bodyPr/>
          <a:lstStyle/>
          <a:p>
            <a:r>
              <a:rPr lang="da-DK" dirty="0"/>
              <a:t>30. april 2019</a:t>
            </a:r>
          </a:p>
        </p:txBody>
      </p:sp>
    </p:spTree>
    <p:extLst>
      <p:ext uri="{BB962C8B-B14F-4D97-AF65-F5344CB8AC3E}">
        <p14:creationId xmlns:p14="http://schemas.microsoft.com/office/powerpoint/2010/main" val="306806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BDAEA-685A-4013-9D27-1FBAE6CD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Alle skal skifte </a:t>
            </a:r>
            <a:r>
              <a:rPr lang="da-DK" dirty="0" err="1">
                <a:solidFill>
                  <a:schemeClr val="accent4"/>
                </a:solidFill>
              </a:rPr>
              <a:t>mindset</a:t>
            </a:r>
            <a:br>
              <a:rPr lang="da-DK" dirty="0">
                <a:solidFill>
                  <a:schemeClr val="accent4"/>
                </a:solidFill>
              </a:rPr>
            </a:br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71BFF4-C776-44F9-A9C4-B6AF27392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374" y="1718915"/>
            <a:ext cx="5232400" cy="3754438"/>
          </a:xfrm>
        </p:spPr>
        <p:txBody>
          <a:bodyPr/>
          <a:lstStyle/>
          <a:p>
            <a:r>
              <a:rPr lang="da-DK" sz="2400" b="1" dirty="0"/>
              <a:t>Politikerne</a:t>
            </a:r>
            <a:r>
              <a:rPr lang="da-DK" sz="2400" dirty="0"/>
              <a:t> skal sætte strategiske mål</a:t>
            </a:r>
          </a:p>
          <a:p>
            <a:endParaRPr lang="da-DK" sz="2400" dirty="0"/>
          </a:p>
          <a:p>
            <a:r>
              <a:rPr lang="da-DK" sz="2400" b="1" dirty="0"/>
              <a:t>Direktion</a:t>
            </a:r>
            <a:r>
              <a:rPr lang="da-DK" sz="2400" dirty="0"/>
              <a:t> skal sørge for ledelse, forankring fra top til bund samt kompetencer</a:t>
            </a:r>
          </a:p>
          <a:p>
            <a:endParaRPr lang="da-DK" sz="2400" dirty="0"/>
          </a:p>
          <a:p>
            <a:r>
              <a:rPr lang="da-DK" sz="2400" b="1" dirty="0"/>
              <a:t>Medarbejdere</a:t>
            </a:r>
            <a:r>
              <a:rPr lang="da-DK" sz="2400" dirty="0"/>
              <a:t> skal uddannes og ud af siloerne</a:t>
            </a:r>
          </a:p>
          <a:p>
            <a:endParaRPr lang="da-DK" sz="2400" dirty="0"/>
          </a:p>
          <a:p>
            <a:r>
              <a:rPr lang="da-DK" sz="2400" b="1" dirty="0"/>
              <a:t>Virksomheder</a:t>
            </a:r>
            <a:r>
              <a:rPr lang="da-DK" sz="2400" dirty="0"/>
              <a:t> skal skifte ”sælger” ud med ”samarbejde”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B2DA3007-84CF-497E-8603-A829B08B2F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r="25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287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A0A9B-6080-4F2E-B5EA-87716804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Indkøbsafdelingens nye rolle som </a:t>
            </a:r>
            <a:r>
              <a:rPr lang="da-DK" dirty="0" err="1">
                <a:solidFill>
                  <a:schemeClr val="accent4"/>
                </a:solidFill>
              </a:rPr>
              <a:t>intrapreneur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4E4DFA-0D5E-4185-97BB-6C8F7854A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800" dirty="0"/>
              <a:t>Kravet til indkøberne vil i langt højere grad være </a:t>
            </a:r>
            <a:r>
              <a:rPr lang="da-DK" sz="2800" b="1" dirty="0"/>
              <a:t>udvikling</a:t>
            </a:r>
            <a:r>
              <a:rPr lang="da-DK" sz="2800" dirty="0"/>
              <a:t>, </a:t>
            </a:r>
            <a:r>
              <a:rPr lang="da-DK" sz="2800" b="1" dirty="0"/>
              <a:t>initiativ</a:t>
            </a:r>
            <a:r>
              <a:rPr lang="da-DK" sz="2800" dirty="0"/>
              <a:t> og </a:t>
            </a:r>
            <a:r>
              <a:rPr lang="da-DK" sz="2800" b="1" dirty="0"/>
              <a:t>out-of-the-box-nytænkning</a:t>
            </a:r>
            <a:r>
              <a:rPr lang="da-DK" sz="2800" dirty="0"/>
              <a:t> – i et dynamisk samarbejde </a:t>
            </a:r>
            <a:r>
              <a:rPr lang="da-DK" sz="2800" i="1" dirty="0"/>
              <a:t>indadtil</a:t>
            </a:r>
            <a:r>
              <a:rPr lang="da-DK" sz="2800" dirty="0"/>
              <a:t> på tværs af organisationen og </a:t>
            </a:r>
            <a:r>
              <a:rPr lang="da-DK" sz="2800" i="1" dirty="0"/>
              <a:t>udadtil</a:t>
            </a:r>
            <a:r>
              <a:rPr lang="da-DK" sz="2800" dirty="0"/>
              <a:t> med markedets stakeholdere. </a:t>
            </a:r>
          </a:p>
          <a:p>
            <a:endParaRPr lang="da-DK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03B77F2A-E7AA-442F-9873-CCABB0F5C3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r="6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105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4295B9F-79CB-4589-8F5F-83A950A956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400" i="1" dirty="0"/>
              <a:t>Der skal ske en modning på alle niveauer – i bestyrelserne, direktionerne og forvaltningerne. Innovation kræver, at vi alle vænner os til at hoppe ud af vores kasser og gå sammen med andre om at skabe løsninger.</a:t>
            </a:r>
          </a:p>
          <a:p>
            <a:endParaRPr lang="da-DK" sz="2400" dirty="0"/>
          </a:p>
          <a:p>
            <a:r>
              <a:rPr lang="da-DK" sz="2400" dirty="0">
                <a:solidFill>
                  <a:schemeClr val="accent4"/>
                </a:solidFill>
              </a:rPr>
              <a:t>Projektdirektør Niels Carsten Bluhme, Albertslund</a:t>
            </a:r>
          </a:p>
        </p:txBody>
      </p:sp>
    </p:spTree>
    <p:extLst>
      <p:ext uri="{BB962C8B-B14F-4D97-AF65-F5344CB8AC3E}">
        <p14:creationId xmlns:p14="http://schemas.microsoft.com/office/powerpoint/2010/main" val="209252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CBEE1-E477-4FFF-A98F-625393FB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Kommunerne ind for </a:t>
            </a:r>
            <a:r>
              <a:rPr lang="da-DK" dirty="0">
                <a:solidFill>
                  <a:schemeClr val="accent4"/>
                </a:solidFill>
              </a:rPr>
              <a:t>100 mia. </a:t>
            </a:r>
            <a:r>
              <a:rPr lang="da-DK" dirty="0"/>
              <a:t>kroner om året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A23A499-81A2-4B35-8A55-C9D49CF5F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3600" dirty="0"/>
              <a:t>Hvor meget mon affaldssektoren køber ind for?</a:t>
            </a:r>
          </a:p>
        </p:txBody>
      </p:sp>
      <p:pic>
        <p:nvPicPr>
          <p:cNvPr id="5" name="Pladsholder til billede 3">
            <a:extLst>
              <a:ext uri="{FF2B5EF4-FFF2-40B4-BE49-F238E27FC236}">
                <a16:creationId xmlns:a16="http://schemas.microsoft.com/office/drawing/2014/main" id="{9A243F7C-A3B7-4E9F-91E7-01D8BA5BC6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4438" t="39012" r="73376" b="20720"/>
          <a:stretch/>
        </p:blipFill>
        <p:spPr>
          <a:xfrm>
            <a:off x="0" y="0"/>
            <a:ext cx="5970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2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A0105E5B-87D0-454A-915D-E9691B3524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047C35F-6C4B-426D-9B5A-3D59F46B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Offentlig </a:t>
            </a:r>
            <a:r>
              <a:rPr lang="da-DK" dirty="0">
                <a:solidFill>
                  <a:schemeClr val="accent4"/>
                </a:solidFill>
              </a:rPr>
              <a:t>efterspørgsel</a:t>
            </a:r>
            <a:r>
              <a:rPr lang="da-DK" dirty="0"/>
              <a:t> batter noget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DCDD2C9-80DD-4F38-8983-47C8815E944E}"/>
              </a:ext>
            </a:extLst>
          </p:cNvPr>
          <p:cNvSpPr txBox="1"/>
          <p:nvPr/>
        </p:nvSpPr>
        <p:spPr>
          <a:xfrm>
            <a:off x="479502" y="1966430"/>
            <a:ext cx="4783874" cy="1904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900" i="1" dirty="0"/>
              <a:t>Den offentlige sektor kan skabe enorm </a:t>
            </a:r>
            <a:r>
              <a:rPr lang="da-DK" sz="1900" i="1" dirty="0" err="1"/>
              <a:t>impact</a:t>
            </a:r>
            <a:r>
              <a:rPr lang="da-DK" sz="1900" i="1" dirty="0"/>
              <a:t> også ved at efterspørge helhedsløsninger, hvor man regner hele vejen rundt.</a:t>
            </a:r>
          </a:p>
          <a:p>
            <a:pPr>
              <a:lnSpc>
                <a:spcPct val="110000"/>
              </a:lnSpc>
            </a:pPr>
            <a:endParaRPr lang="da-DK" sz="1900" dirty="0"/>
          </a:p>
          <a:p>
            <a:pPr>
              <a:lnSpc>
                <a:spcPct val="110000"/>
              </a:lnSpc>
            </a:pPr>
            <a:r>
              <a:rPr lang="da-DK" sz="1900" b="1" dirty="0">
                <a:solidFill>
                  <a:schemeClr val="accent4"/>
                </a:solidFill>
              </a:rPr>
              <a:t>Kasper Guldager, 3XN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1E2302A-A551-4FAF-8288-FCB2DB1442A3}"/>
              </a:ext>
            </a:extLst>
          </p:cNvPr>
          <p:cNvSpPr txBox="1"/>
          <p:nvPr/>
        </p:nvSpPr>
        <p:spPr>
          <a:xfrm>
            <a:off x="7488044" y="1644804"/>
            <a:ext cx="3774688" cy="2226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900" i="1" dirty="0"/>
              <a:t>Det er grotesk at vi ikke bruger denne kæmpe muskel. Men den har vi en enorm kraft, der kan skubbe innovation og skabe jobs og eksport.</a:t>
            </a:r>
          </a:p>
          <a:p>
            <a:pPr>
              <a:lnSpc>
                <a:spcPct val="110000"/>
              </a:lnSpc>
            </a:pPr>
            <a:endParaRPr lang="da-DK" sz="1900" dirty="0"/>
          </a:p>
          <a:p>
            <a:pPr>
              <a:lnSpc>
                <a:spcPct val="110000"/>
              </a:lnSpc>
            </a:pPr>
            <a:r>
              <a:rPr lang="da-DK" sz="1900" b="1" dirty="0">
                <a:solidFill>
                  <a:schemeClr val="accent4"/>
                </a:solidFill>
              </a:rPr>
              <a:t>Tom </a:t>
            </a:r>
            <a:r>
              <a:rPr lang="da-DK" sz="1900" b="1" dirty="0" err="1">
                <a:solidFill>
                  <a:schemeClr val="accent4"/>
                </a:solidFill>
              </a:rPr>
              <a:t>Heron</a:t>
            </a:r>
            <a:r>
              <a:rPr lang="da-DK" sz="1900" b="1" dirty="0">
                <a:solidFill>
                  <a:schemeClr val="accent4"/>
                </a:solidFill>
              </a:rPr>
              <a:t>, </a:t>
            </a:r>
            <a:r>
              <a:rPr lang="da-DK" sz="1900" b="1" dirty="0" err="1">
                <a:solidFill>
                  <a:schemeClr val="accent4"/>
                </a:solidFill>
              </a:rPr>
              <a:t>Niras</a:t>
            </a:r>
            <a:r>
              <a:rPr lang="da-DK" sz="19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FADA4B8-96B5-4128-9419-6B20633032EF}"/>
              </a:ext>
            </a:extLst>
          </p:cNvPr>
          <p:cNvSpPr txBox="1"/>
          <p:nvPr/>
        </p:nvSpPr>
        <p:spPr>
          <a:xfrm>
            <a:off x="6523464" y="4366260"/>
            <a:ext cx="4176131" cy="1904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900" i="1" dirty="0"/>
              <a:t>For nye  virksomheder i markedet kan det være altafgørende. Det var det for os. I dag sælger vi platformen til 12 lande.</a:t>
            </a:r>
          </a:p>
          <a:p>
            <a:pPr>
              <a:lnSpc>
                <a:spcPct val="110000"/>
              </a:lnSpc>
            </a:pPr>
            <a:endParaRPr lang="da-DK" sz="1900" dirty="0"/>
          </a:p>
          <a:p>
            <a:pPr>
              <a:lnSpc>
                <a:spcPct val="110000"/>
              </a:lnSpc>
            </a:pPr>
            <a:r>
              <a:rPr lang="da-DK" sz="1900" b="1" dirty="0" err="1">
                <a:solidFill>
                  <a:schemeClr val="accent4"/>
                </a:solidFill>
              </a:rPr>
              <a:t>Vinay</a:t>
            </a:r>
            <a:r>
              <a:rPr lang="da-DK" sz="1900" b="1" dirty="0">
                <a:solidFill>
                  <a:schemeClr val="accent4"/>
                </a:solidFill>
              </a:rPr>
              <a:t> </a:t>
            </a:r>
            <a:r>
              <a:rPr lang="da-DK" sz="1900" b="1" dirty="0" err="1">
                <a:solidFill>
                  <a:schemeClr val="accent4"/>
                </a:solidFill>
              </a:rPr>
              <a:t>Venkatraman</a:t>
            </a:r>
            <a:r>
              <a:rPr lang="da-DK" sz="1900" b="1" dirty="0">
                <a:solidFill>
                  <a:schemeClr val="accent4"/>
                </a:solidFill>
              </a:rPr>
              <a:t>, </a:t>
            </a:r>
            <a:r>
              <a:rPr lang="da-DK" sz="1900" b="1" dirty="0" err="1">
                <a:solidFill>
                  <a:schemeClr val="accent4"/>
                </a:solidFill>
              </a:rPr>
              <a:t>Leapcraft</a:t>
            </a:r>
            <a:endParaRPr lang="da-DK" sz="1900" b="1" dirty="0">
              <a:solidFill>
                <a:schemeClr val="accent4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CAD4186-9E67-413C-B8A8-C45DC84E11E1}"/>
              </a:ext>
            </a:extLst>
          </p:cNvPr>
          <p:cNvSpPr txBox="1"/>
          <p:nvPr/>
        </p:nvSpPr>
        <p:spPr>
          <a:xfrm>
            <a:off x="1035205" y="4544122"/>
            <a:ext cx="3995854" cy="1583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900" i="1" dirty="0"/>
              <a:t>For os er det afgørende, at der er kommuner, der tør demonstrere nye løsninger</a:t>
            </a:r>
            <a:r>
              <a:rPr lang="da-DK" sz="1900" dirty="0"/>
              <a:t>.</a:t>
            </a:r>
          </a:p>
          <a:p>
            <a:pPr>
              <a:lnSpc>
                <a:spcPct val="110000"/>
              </a:lnSpc>
            </a:pPr>
            <a:endParaRPr lang="da-DK" sz="1900" dirty="0"/>
          </a:p>
          <a:p>
            <a:pPr>
              <a:lnSpc>
                <a:spcPct val="110000"/>
              </a:lnSpc>
            </a:pPr>
            <a:r>
              <a:rPr lang="da-DK" sz="1900" b="1" dirty="0">
                <a:solidFill>
                  <a:schemeClr val="accent4"/>
                </a:solidFill>
              </a:rPr>
              <a:t>Casper Harlev, </a:t>
            </a:r>
            <a:r>
              <a:rPr lang="da-DK" sz="1900" b="1" dirty="0" err="1">
                <a:solidFill>
                  <a:schemeClr val="accent4"/>
                </a:solidFill>
              </a:rPr>
              <a:t>Sensohive</a:t>
            </a:r>
            <a:endParaRPr lang="da-DK" sz="19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9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>
            <a:extLst>
              <a:ext uri="{FF2B5EF4-FFF2-40B4-BE49-F238E27FC236}">
                <a16:creationId xmlns:a16="http://schemas.microsoft.com/office/drawing/2014/main" id="{F1111231-2E78-459E-8971-7F12272CD1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244" t="13170" r="24177" b="9269"/>
          <a:stretch/>
        </p:blipFill>
        <p:spPr>
          <a:xfrm>
            <a:off x="1550019" y="-576395"/>
            <a:ext cx="9300118" cy="80219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423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494921B-61C1-4F8A-8278-9DA251D5E3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3600" dirty="0"/>
              <a:t>Den kommunale indkøber har traditionelt haft mandat til at se på tre forhold: Pris, pris og pris.</a:t>
            </a:r>
          </a:p>
          <a:p>
            <a:endParaRPr lang="da-DK" dirty="0">
              <a:solidFill>
                <a:schemeClr val="accent4"/>
              </a:solidFill>
            </a:endParaRPr>
          </a:p>
          <a:p>
            <a:r>
              <a:rPr lang="da-DK" sz="3200" dirty="0">
                <a:solidFill>
                  <a:schemeClr val="accent4"/>
                </a:solidFill>
              </a:rPr>
              <a:t>Professor Arne Remmen, Aalborg Universitet</a:t>
            </a:r>
          </a:p>
        </p:txBody>
      </p:sp>
    </p:spTree>
    <p:extLst>
      <p:ext uri="{BB962C8B-B14F-4D97-AF65-F5344CB8AC3E}">
        <p14:creationId xmlns:p14="http://schemas.microsoft.com/office/powerpoint/2010/main" val="57568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>
            <a:extLst>
              <a:ext uri="{FF2B5EF4-FFF2-40B4-BE49-F238E27FC236}">
                <a16:creationId xmlns:a16="http://schemas.microsoft.com/office/drawing/2014/main" id="{006AD8C2-5374-47A7-844F-F2B4B7B70C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3872" t="20325" r="26829" b="20000"/>
          <a:stretch/>
        </p:blipFill>
        <p:spPr>
          <a:xfrm>
            <a:off x="1538869" y="1293541"/>
            <a:ext cx="8742556" cy="595272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498259B-4F8D-41B8-892C-51D38ACB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Case med </a:t>
            </a:r>
            <a:r>
              <a:rPr lang="da-DK" dirty="0">
                <a:solidFill>
                  <a:schemeClr val="accent4"/>
                </a:solidFill>
              </a:rPr>
              <a:t>BOFA</a:t>
            </a:r>
          </a:p>
        </p:txBody>
      </p:sp>
    </p:spTree>
    <p:extLst>
      <p:ext uri="{BB962C8B-B14F-4D97-AF65-F5344CB8AC3E}">
        <p14:creationId xmlns:p14="http://schemas.microsoft.com/office/powerpoint/2010/main" val="157716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5A25BB3B-3AEE-4DCA-9538-812A3E0F29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E815B1-334E-49AE-BC24-3FD9183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Case fra </a:t>
            </a:r>
            <a:r>
              <a:rPr lang="da-DK" dirty="0">
                <a:solidFill>
                  <a:schemeClr val="accent4"/>
                </a:solidFill>
              </a:rPr>
              <a:t>Malmø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E07ACEC-95A2-4F59-A48F-C2F1F99D2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2" t="21193" r="35122" b="7546"/>
          <a:stretch/>
        </p:blipFill>
        <p:spPr>
          <a:xfrm>
            <a:off x="2843560" y="1605776"/>
            <a:ext cx="5988205" cy="48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8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C9966-A870-4E8E-BB18-955BA814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Redskaber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1C89AA-C2A0-4330-95D4-B150DEDC5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a-DK" sz="2400" dirty="0"/>
              <a:t>Markedsdialog</a:t>
            </a:r>
          </a:p>
          <a:p>
            <a:endParaRPr lang="da-DK" sz="2400" dirty="0"/>
          </a:p>
          <a:p>
            <a:r>
              <a:rPr lang="da-DK" sz="2400" dirty="0"/>
              <a:t>Funktionsudbud</a:t>
            </a:r>
          </a:p>
          <a:p>
            <a:endParaRPr lang="da-DK" sz="2400" dirty="0"/>
          </a:p>
          <a:p>
            <a:r>
              <a:rPr lang="da-DK" sz="2400" dirty="0"/>
              <a:t>Offentlig-privat innovation (OPI)</a:t>
            </a:r>
          </a:p>
          <a:p>
            <a:endParaRPr lang="da-DK" sz="2400" dirty="0"/>
          </a:p>
          <a:p>
            <a:r>
              <a:rPr lang="da-DK" sz="2400" dirty="0"/>
              <a:t>Prækommercielt indkøb</a:t>
            </a:r>
          </a:p>
          <a:p>
            <a:endParaRPr lang="da-DK" sz="2400" dirty="0"/>
          </a:p>
          <a:p>
            <a:pPr>
              <a:buNone/>
            </a:pPr>
            <a:r>
              <a:rPr lang="da-DK" sz="2400" dirty="0"/>
              <a:t>Innovationspartnerskaber</a:t>
            </a:r>
          </a:p>
        </p:txBody>
      </p:sp>
      <p:pic>
        <p:nvPicPr>
          <p:cNvPr id="5" name="Pladsholder til billede 27">
            <a:extLst>
              <a:ext uri="{FF2B5EF4-FFF2-40B4-BE49-F238E27FC236}">
                <a16:creationId xmlns:a16="http://schemas.microsoft.com/office/drawing/2014/main" id="{B9F3C14A-1FFA-4AFE-BBE9-859CB35851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r="21186"/>
          <a:stretch>
            <a:fillRect/>
          </a:stretch>
        </p:blipFill>
        <p:spPr>
          <a:xfrm>
            <a:off x="0" y="0"/>
            <a:ext cx="5969000" cy="6858000"/>
          </a:xfrm>
        </p:spPr>
      </p:pic>
    </p:spTree>
    <p:extLst>
      <p:ext uri="{BB962C8B-B14F-4D97-AF65-F5344CB8AC3E}">
        <p14:creationId xmlns:p14="http://schemas.microsoft.com/office/powerpoint/2010/main" val="186992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E489F-A98D-4017-870C-0315AE58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Innovation kræver nyt </a:t>
            </a:r>
            <a:r>
              <a:rPr lang="da-DK" dirty="0" err="1">
                <a:solidFill>
                  <a:schemeClr val="accent4"/>
                </a:solidFill>
              </a:rPr>
              <a:t>mindset</a:t>
            </a:r>
            <a:endParaRPr lang="da-DK" dirty="0">
              <a:solidFill>
                <a:schemeClr val="accent4"/>
              </a:solidFill>
            </a:endParaRP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B4645ED-A914-4A5C-B085-EAD5557FFEE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96179760"/>
              </p:ext>
            </p:extLst>
          </p:nvPr>
        </p:nvGraphicFramePr>
        <p:xfrm>
          <a:off x="731838" y="2024063"/>
          <a:ext cx="10726737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5579">
                  <a:extLst>
                    <a:ext uri="{9D8B030D-6E8A-4147-A177-3AD203B41FA5}">
                      <a16:colId xmlns:a16="http://schemas.microsoft.com/office/drawing/2014/main" val="2841524575"/>
                    </a:ext>
                  </a:extLst>
                </a:gridCol>
                <a:gridCol w="3575579">
                  <a:extLst>
                    <a:ext uri="{9D8B030D-6E8A-4147-A177-3AD203B41FA5}">
                      <a16:colId xmlns:a16="http://schemas.microsoft.com/office/drawing/2014/main" val="2652717756"/>
                    </a:ext>
                  </a:extLst>
                </a:gridCol>
                <a:gridCol w="3575579">
                  <a:extLst>
                    <a:ext uri="{9D8B030D-6E8A-4147-A177-3AD203B41FA5}">
                      <a16:colId xmlns:a16="http://schemas.microsoft.com/office/drawing/2014/main" val="2095154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800" b="1" dirty="0">
                          <a:solidFill>
                            <a:schemeClr val="accent4"/>
                          </a:solidFill>
                        </a:rPr>
                        <a:t>Horisont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Kortere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Længere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35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b="1" dirty="0">
                          <a:solidFill>
                            <a:schemeClr val="accent4"/>
                          </a:solidFill>
                        </a:rPr>
                        <a:t>Fokus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Løsninger/service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96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b="1" dirty="0">
                          <a:solidFill>
                            <a:schemeClr val="accent4"/>
                          </a:solidFill>
                        </a:rPr>
                        <a:t>Faglighed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Jura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Flere fagligheder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76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b="1" dirty="0">
                          <a:solidFill>
                            <a:schemeClr val="accent4"/>
                          </a:solidFill>
                        </a:rPr>
                        <a:t>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Køber-sælger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Partnerskab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b="1" dirty="0">
                          <a:solidFill>
                            <a:schemeClr val="accent4"/>
                          </a:solidFill>
                        </a:rPr>
                        <a:t>Krav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Tekniske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Funktionskrav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1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b="1" dirty="0">
                          <a:solidFill>
                            <a:schemeClr val="accent4"/>
                          </a:solidFill>
                        </a:rPr>
                        <a:t>Risiko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Lav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Kalkuleret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037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285676"/>
      </p:ext>
    </p:extLst>
  </p:cSld>
  <p:clrMapOvr>
    <a:masterClrMapping/>
  </p:clrMapOvr>
</p:sld>
</file>

<file path=ppt/theme/theme1.xml><?xml version="1.0" encoding="utf-8"?>
<a:theme xmlns:a="http://schemas.openxmlformats.org/drawingml/2006/main" name="Dansk Affaldsforening">
  <a:themeElements>
    <a:clrScheme name="Dansk Affaldsforening PPT">
      <a:dk1>
        <a:srgbClr val="222221"/>
      </a:dk1>
      <a:lt1>
        <a:sysClr val="window" lastClr="FFFFFF"/>
      </a:lt1>
      <a:dk2>
        <a:srgbClr val="333333"/>
      </a:dk2>
      <a:lt2>
        <a:srgbClr val="D3D3D3"/>
      </a:lt2>
      <a:accent1>
        <a:srgbClr val="008C44"/>
      </a:accent1>
      <a:accent2>
        <a:srgbClr val="E6F4EC"/>
      </a:accent2>
      <a:accent3>
        <a:srgbClr val="333333"/>
      </a:accent3>
      <a:accent4>
        <a:srgbClr val="F26F21"/>
      </a:accent4>
      <a:accent5>
        <a:srgbClr val="7FC5A1"/>
      </a:accent5>
      <a:accent6>
        <a:srgbClr val="BCBCBC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lnSpc>
            <a:spcPct val="110000"/>
          </a:lnSpc>
          <a:defRPr sz="19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9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nsk Affaldsforening" id="{DE520D05-1F2A-4C92-80A6-5B1F1975B069}" vid="{DD5B7AD7-E55A-477E-AA82-205FA56184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0" ma:contentTypeDescription="Opret et nyt dokument." ma:contentTypeScope="" ma:versionID="e375225d3adafcbc2ed6e8f031c1f7a2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1e6d0e1fef5ee38e57a005ebd1f0644a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50CDB5-A306-4BD3-ADD7-FEA8748A60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1606E-3281-4C3D-84E3-A4D4AFC066B8}"/>
</file>

<file path=customXml/itemProps3.xml><?xml version="1.0" encoding="utf-8"?>
<ds:datastoreItem xmlns:ds="http://schemas.openxmlformats.org/officeDocument/2006/customXml" ds:itemID="{AEB33960-DF58-408D-A252-EEFE6B68C664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d6cda766-0f2a-4a1c-b5b6-24c2ac27171b"/>
    <ds:schemaRef ds:uri="cc9c1eb6-0aa8-4ca6-a7e2-a5a85e8eb5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Dansk Affaldsforening</Template>
  <TotalTime>6547</TotalTime>
  <Words>330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Dansk Affaldsforening</vt:lpstr>
      <vt:lpstr>Udbudstemadag</vt:lpstr>
      <vt:lpstr>Kommunerne ind for 100 mia. kroner om året</vt:lpstr>
      <vt:lpstr>Offentlig efterspørgsel batter noget</vt:lpstr>
      <vt:lpstr>PowerPoint-præsentation</vt:lpstr>
      <vt:lpstr>PowerPoint-præsentation</vt:lpstr>
      <vt:lpstr>Case med BOFA</vt:lpstr>
      <vt:lpstr>Case fra Malmø</vt:lpstr>
      <vt:lpstr>Redskaber</vt:lpstr>
      <vt:lpstr>Innovation kræver nyt mindset</vt:lpstr>
      <vt:lpstr>Alle skal skifte mindset </vt:lpstr>
      <vt:lpstr>Indkøbsafdelingens nye rolle som intrapreneur</vt:lpstr>
      <vt:lpstr>PowerPoint-præsentation</vt:lpstr>
    </vt:vector>
  </TitlesOfParts>
  <Company>Dansk Affaldsforening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Ikoner (copy / paste)</dc:title>
  <dc:creator>Charlotte Fischer</dc:creator>
  <cp:lastModifiedBy>Torben Frandsen</cp:lastModifiedBy>
  <cp:revision>77</cp:revision>
  <dcterms:created xsi:type="dcterms:W3CDTF">2019-04-21T18:11:34Z</dcterms:created>
  <dcterms:modified xsi:type="dcterms:W3CDTF">2019-05-01T06:25:56Z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0x010100FA48F2AF32DCC44E96CEB0E0E9E056C2</vt:lpwstr>
  </property>
  <property fmtid="{D5CDD505-2E9C-101B-9397-08002B2CF9AE}" pid="4" name="Order">
    <vt:r8>2254900</vt:r8>
  </property>
  <property fmtid="{D5CDD505-2E9C-101B-9397-08002B2CF9AE}" pid="5" name="AuthorIds_UIVersion_1024">
    <vt:lpwstr>11</vt:lpwstr>
  </property>
</Properties>
</file>