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9" r:id="rId3"/>
    <p:sldId id="263" r:id="rId4"/>
    <p:sldId id="262" r:id="rId5"/>
    <p:sldId id="26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50" d="100"/>
          <a:sy n="50" d="100"/>
        </p:scale>
        <p:origin x="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4F2D3-D733-4ED0-BDB8-8C5C68226183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4BC55-155E-462B-BF4D-FCE583AADC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05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6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2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6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slide med baggrunds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 userDrawn="1"/>
        </p:nvSpPr>
        <p:spPr>
          <a:xfrm>
            <a:off x="-14831764" y="-8739271"/>
            <a:ext cx="25240554" cy="25315339"/>
          </a:xfrm>
          <a:prstGeom prst="donu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2861" y="2570417"/>
            <a:ext cx="9000000" cy="146818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210404" y="2570417"/>
            <a:ext cx="204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Eksempel: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Sådan kan en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underforside (</a:t>
            </a:r>
            <a:r>
              <a:rPr lang="da-DK" sz="1200" kern="1200" baseline="0" noProof="0" dirty="0" err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breaker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 ud. </a:t>
            </a:r>
          </a:p>
          <a:p>
            <a:pPr algn="r"/>
            <a:endParaRPr lang="da-DK" sz="1200" kern="1200" noProof="0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12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Tip: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Hold overskriften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på max 2 linjer.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64443" y="0"/>
            <a:ext cx="4302931" cy="24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 userDrawn="1"/>
        </p:nvSpPr>
        <p:spPr>
          <a:xfrm>
            <a:off x="-3480706" y="-8275267"/>
            <a:ext cx="23142545" cy="23211114"/>
          </a:xfrm>
          <a:prstGeom prst="donut">
            <a:avLst/>
          </a:prstGeom>
          <a:solidFill>
            <a:srgbClr val="E7E7E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2860" y="1353824"/>
            <a:ext cx="8999999" cy="141477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42860" y="2768600"/>
            <a:ext cx="9000000" cy="2905538"/>
          </a:xfrm>
        </p:spPr>
        <p:txBody>
          <a:bodyPr numCol="2" spcCol="72000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Brødtekst (to kolonner)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4088A-893B-7946-BA5A-AEED8654E26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210404" y="2536303"/>
            <a:ext cx="204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Eksempel: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Sådan kan en tekstbaseret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side i to kolonner 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 ud. </a:t>
            </a:r>
          </a:p>
          <a:p>
            <a:pPr algn="r"/>
            <a:endParaRPr lang="da-DK" sz="1200" kern="1200" noProof="0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12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Tip: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Hold overskriften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på max 2 linjer.</a:t>
            </a:r>
          </a:p>
          <a:p>
            <a:pPr algn="r"/>
            <a:endParaRPr lang="da-DK" sz="1200" kern="1200" noProof="0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da-DK" sz="1200" b="1" kern="1200" noProof="0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1200" b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OBS: </a:t>
            </a:r>
            <a:r>
              <a:rPr lang="da-DK" sz="12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Teksten ombrydes automatisk i to kolonner. Kolonner kan styres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under fanebladet </a:t>
            </a:r>
            <a:r>
              <a:rPr lang="da-DK" sz="1200" b="1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Hjem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Vælg </a:t>
            </a:r>
            <a:r>
              <a:rPr lang="da-DK" sz="1200" b="1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Tilpas kolonner</a:t>
            </a:r>
            <a:r>
              <a:rPr lang="da-DK" sz="1200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under sektionen </a:t>
            </a:r>
            <a:r>
              <a:rPr lang="da-DK" sz="1200" b="1" kern="1200" baseline="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Afsnit.</a:t>
            </a:r>
            <a:endParaRPr lang="da-DK" sz="1200" kern="1200" baseline="0" noProof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82982" y="5589385"/>
            <a:ext cx="3421470" cy="97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72765" y="0"/>
            <a:ext cx="4311253" cy="24521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| Vi løfter i flok i Horsens Kommune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5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4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2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7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7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08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3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674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50D0-8F43-4BD4-89C8-84698F8DF5F9}" type="datetimeFigureOut">
              <a:rPr lang="da-DK" smtClean="0"/>
              <a:t>01-05-2019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6372-DE0D-44C4-BFCE-E58A372C11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58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Design og drift af aftaler – indspark til overvejelsen om at løfte i flok</a:t>
            </a:r>
          </a:p>
        </p:txBody>
      </p:sp>
    </p:spTree>
    <p:extLst>
      <p:ext uri="{BB962C8B-B14F-4D97-AF65-F5344CB8AC3E}">
        <p14:creationId xmlns:p14="http://schemas.microsoft.com/office/powerpoint/2010/main" val="95867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63" y="3314998"/>
            <a:ext cx="3041352" cy="30413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Løftestænger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4088A-893B-7946-BA5A-AEED8654E26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kstfelt 4"/>
          <p:cNvSpPr txBox="1"/>
          <p:nvPr/>
        </p:nvSpPr>
        <p:spPr>
          <a:xfrm>
            <a:off x="1154097" y="2565647"/>
            <a:ext cx="78301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000" dirty="0"/>
              <a:t>Stordrift. Jo større volumen desto mere attraktiv (og desto mere på spil for tabende tilbudsgiver(e)!)</a:t>
            </a:r>
          </a:p>
          <a:p>
            <a:pPr marL="285750" indent="-285750">
              <a:buFontTx/>
              <a:buChar char="-"/>
            </a:pPr>
            <a:endParaRPr lang="da-DK" sz="2000" dirty="0"/>
          </a:p>
          <a:p>
            <a:pPr marL="285750" indent="-285750">
              <a:buFontTx/>
              <a:buChar char="-"/>
            </a:pPr>
            <a:r>
              <a:rPr lang="da-DK" sz="2000" dirty="0"/>
              <a:t>Reducere transaktionsomkostninger i selve udbudsprocessen</a:t>
            </a:r>
          </a:p>
          <a:p>
            <a:pPr marL="285750" indent="-285750">
              <a:buFontTx/>
              <a:buChar char="-"/>
            </a:pPr>
            <a:endParaRPr lang="da-DK" sz="2000" dirty="0"/>
          </a:p>
          <a:p>
            <a:pPr lvl="1"/>
            <a:r>
              <a:rPr lang="da-DK" sz="2000" dirty="0"/>
              <a:t>”Udbud med lave kontraktværdier har i gennemsnit høje procentvise transaktionsomkostninger for både ordregiver og tilbudsgiver, mens udbud med en højere kontraktværdi overordnet har relativt lavere transaktionsomkostninger.” (Konkurrence- og Forbrugerstyrelsen, </a:t>
            </a:r>
            <a:r>
              <a:rPr lang="da-DK" sz="2000" i="1" dirty="0"/>
              <a:t>Transaktionsomkostninger ved EU-udbud</a:t>
            </a:r>
            <a:r>
              <a:rPr lang="da-DK" sz="2000" dirty="0"/>
              <a:t>, 2019, s. 7)</a:t>
            </a:r>
          </a:p>
        </p:txBody>
      </p:sp>
    </p:spTree>
    <p:extLst>
      <p:ext uri="{BB962C8B-B14F-4D97-AF65-F5344CB8AC3E}">
        <p14:creationId xmlns:p14="http://schemas.microsoft.com/office/powerpoint/2010/main" val="34094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Ledestjernen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4088A-893B-7946-BA5A-AEED8654E2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0" y="2342900"/>
            <a:ext cx="5094543" cy="42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Succeskriterierets mange ansigter – </a:t>
            </a:r>
            <a:r>
              <a:rPr lang="da-DK"/>
              <a:t>de mange </a:t>
            </a:r>
            <a:r>
              <a:rPr lang="da-DK" dirty="0"/>
              <a:t>bundlinjer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2860" y="2768600"/>
            <a:ext cx="8812340" cy="3276600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Kundetilfredshed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Faglig 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”Ro på bagsmækken”</a:t>
            </a:r>
          </a:p>
          <a:p>
            <a:pPr marL="971550" lvl="1" indent="-285750">
              <a:buFontTx/>
              <a:buChar char="-"/>
            </a:pPr>
            <a:r>
              <a:rPr lang="da-DK" sz="1600" dirty="0"/>
              <a:t>Politisk </a:t>
            </a:r>
            <a:r>
              <a:rPr lang="da-DK" sz="1600" dirty="0" err="1"/>
              <a:t>efficiens</a:t>
            </a:r>
            <a:r>
              <a:rPr lang="da-DK" sz="1600" dirty="0"/>
              <a:t> (at levere det som dominerende politiske aktører ønsker)</a:t>
            </a:r>
          </a:p>
          <a:p>
            <a:pPr marL="971550" lvl="1" indent="-285750">
              <a:buFontTx/>
              <a:buChar char="-"/>
            </a:pPr>
            <a:r>
              <a:rPr lang="da-DK" sz="1600" dirty="0"/>
              <a:t>Organisatorisk </a:t>
            </a:r>
            <a:r>
              <a:rPr lang="da-DK" sz="1600" dirty="0" err="1"/>
              <a:t>efficiens</a:t>
            </a:r>
            <a:r>
              <a:rPr lang="da-DK" sz="1600" dirty="0"/>
              <a:t> (at levere det relevante organisatoriske aktører ønsker)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Budgetoverholdelse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Økonomisk </a:t>
            </a:r>
            <a:r>
              <a:rPr lang="da-DK" sz="1600" dirty="0" err="1"/>
              <a:t>efficiens</a:t>
            </a:r>
            <a:r>
              <a:rPr lang="da-DK" sz="1600" dirty="0"/>
              <a:t> - effektiv ressourceudnyttelse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4088A-893B-7946-BA5A-AEED8654E2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At løfte i flok eller at løfte hver for sig – </a:t>
            </a:r>
            <a:r>
              <a:rPr lang="da-DK" dirty="0" err="1"/>
              <a:t>That’s</a:t>
            </a:r>
            <a:r>
              <a:rPr lang="da-DK" dirty="0"/>
              <a:t> the </a:t>
            </a:r>
            <a:r>
              <a:rPr lang="da-DK" dirty="0" err="1"/>
              <a:t>question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41" y="3334917"/>
            <a:ext cx="1790937" cy="176974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34" y="3435658"/>
            <a:ext cx="1813649" cy="166900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424921"/>
            <a:ext cx="1723089" cy="1679740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 flipV="1">
            <a:off x="1856509" y="5920509"/>
            <a:ext cx="7850909" cy="923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914" y="5332550"/>
            <a:ext cx="1162959" cy="11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0" ma:contentTypeDescription="Opret et nyt dokument." ma:contentTypeScope="" ma:versionID="e375225d3adafcbc2ed6e8f031c1f7a2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1e6d0e1fef5ee38e57a005ebd1f0644a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168E84-C02C-4569-80C0-1FB45BA9EDC1}"/>
</file>

<file path=customXml/itemProps2.xml><?xml version="1.0" encoding="utf-8"?>
<ds:datastoreItem xmlns:ds="http://schemas.openxmlformats.org/officeDocument/2006/customXml" ds:itemID="{8DB86175-6785-486F-BEB2-51779E65AB91}"/>
</file>

<file path=customXml/itemProps3.xml><?xml version="1.0" encoding="utf-8"?>
<ds:datastoreItem xmlns:ds="http://schemas.openxmlformats.org/officeDocument/2006/customXml" ds:itemID="{0620A1C2-BA91-4E28-A36C-16B2D53EEB20}"/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146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Horsens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Langkjær</dc:creator>
  <cp:lastModifiedBy>Torben Frandsen</cp:lastModifiedBy>
  <cp:revision>23</cp:revision>
  <dcterms:created xsi:type="dcterms:W3CDTF">2019-04-09T18:35:43Z</dcterms:created>
  <dcterms:modified xsi:type="dcterms:W3CDTF">2019-05-01T06:31:26Z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0x010100FA48F2AF32DCC44E96CEB0E0E9E056C2</vt:lpwstr>
  </property>
</Properties>
</file>